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Average"/>
      <p:regular r:id="rId25"/>
    </p:embeddedFont>
    <p:embeddedFont>
      <p:font typeface="Helvetica Neue"/>
      <p:regular r:id="rId26"/>
      <p:bold r:id="rId27"/>
      <p:italic r:id="rId28"/>
      <p:boldItalic r:id="rId29"/>
    </p:embeddedFont>
    <p:embeddedFont>
      <p:font typeface="Oswa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194967B8-DAA8-449C-B2D9-400823050C4D}">
  <a:tblStyle styleId="{194967B8-DAA8-449C-B2D9-400823050C4D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elveticaNeue-regular.fntdata"/><Relationship Id="rId25" Type="http://schemas.openxmlformats.org/officeDocument/2006/relationships/font" Target="fonts/Average-regular.fntdata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Anthony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Jack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Debugging(CCS issues),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Print statements/debugging: We have a suspicion that the c compiler is optimizing out the lines that we use for debugging such as variables not being used.</a:t>
            </a:r>
          </a:p>
          <a:p>
            <a:pPr indent="457200" lvl="0">
              <a:spcBef>
                <a:spcPts val="0"/>
              </a:spcBef>
              <a:buNone/>
            </a:pPr>
            <a:r>
              <a:rPr lang="en"/>
              <a:t>Build process: The configuration dat files, where are things linked.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Learning curve /acronyms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Jack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Jack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So in concluson.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KineTrax has the capability to become something bigger than helping out with just movement impairments.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Less texts, more figures/data (i.e. 32GB, Month, points worn on the body, 6-axis IMU, point to radio antenna, I2C supports 125 more sensors)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are other kinds of I2C devices? (GPS)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More applications than just person wearable (i.e. cattle)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Chris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Grant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put chart comparing fitbit,actigraph,vicon instead of wireless signal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compare resolution,synchronization interfacing w/ other devices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Grant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Cherie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I2C allows 127 different sensors, but 2 are takes, accelerometer, rate gyro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More depending on the use of the I/O ports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 - C and </a:t>
            </a:r>
            <a:r>
              <a:rPr lang="en"/>
              <a:t>Processing</a:t>
            </a:r>
            <a:r>
              <a:rPr lang="en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Anthony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UART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I2C implemented through the URART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SD through OpenLog Protocol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Processor - Main Loop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SimpliciTI for Network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Network via RF 2.4 GHz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RTC on I2C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Serial (putc())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Anthony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UART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I2C implemented through the URART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SD through OpenLog Protocol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Processor - Main Loop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SimpliciTI for Network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Network via RF 2.4 GHz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RTC on I2C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Serial (putc())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Shape 55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56" name="Shape 5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Shape 59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6" name="Shape 8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Shape 87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88" name="Shape 88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8.png"/><Relationship Id="rId4" Type="http://schemas.openxmlformats.org/officeDocument/2006/relationships/image" Target="../media/image0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evenamed.com/eyes-on-glasses/" TargetMode="External"/><Relationship Id="rId4" Type="http://schemas.openxmlformats.org/officeDocument/2006/relationships/hyperlink" Target="http://www.pcclassesonline.com/fitbit-charge-hr-vs-surge-review-and-tutorial/" TargetMode="External"/><Relationship Id="rId5" Type="http://schemas.openxmlformats.org/officeDocument/2006/relationships/hyperlink" Target="http://www.operationward57.org/2011/03/new-bionic-prosthetic-for-lower-leg-amputees/" TargetMode="External"/><Relationship Id="rId6" Type="http://schemas.openxmlformats.org/officeDocument/2006/relationships/hyperlink" Target="http://toughasia.com/blog/wearable-tech-vylyv-labs-smart-shorts-enable-men-to-strengthen-pelvic-floor-muscles/" TargetMode="External"/><Relationship Id="rId7" Type="http://schemas.openxmlformats.org/officeDocument/2006/relationships/hyperlink" Target="https://www.amazon.com/Programming-Embedded-Systems-Development-Tools/dp/0596009836" TargetMode="External"/><Relationship Id="rId8" Type="http://schemas.openxmlformats.org/officeDocument/2006/relationships/hyperlink" Target="https://www.pearsonhighered.com/program/Gajski-Specification-and-Design-of-Embedded-Systems/PGM30685.html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png"/><Relationship Id="rId4" Type="http://schemas.openxmlformats.org/officeDocument/2006/relationships/image" Target="../media/image12.png"/><Relationship Id="rId5" Type="http://schemas.openxmlformats.org/officeDocument/2006/relationships/image" Target="../media/image02.png"/><Relationship Id="rId6" Type="http://schemas.openxmlformats.org/officeDocument/2006/relationships/image" Target="../media/image11.png"/><Relationship Id="rId7" Type="http://schemas.openxmlformats.org/officeDocument/2006/relationships/image" Target="../media/image03.png"/><Relationship Id="rId8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ctrTitle"/>
          </p:nvPr>
        </p:nvSpPr>
        <p:spPr>
          <a:xfrm>
            <a:off x="311700" y="2060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/>
              <a:t>KineTrax</a:t>
            </a:r>
          </a:p>
        </p:txBody>
      </p:sp>
      <p:sp>
        <p:nvSpPr>
          <p:cNvPr id="105" name="Shape 105"/>
          <p:cNvSpPr txBox="1"/>
          <p:nvPr>
            <p:ph idx="1" type="subTitle"/>
          </p:nvPr>
        </p:nvSpPr>
        <p:spPr>
          <a:xfrm>
            <a:off x="1680300" y="2258675"/>
            <a:ext cx="5783400" cy="64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Team KineJax</a:t>
            </a:r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1680300" y="3365850"/>
            <a:ext cx="5783400" cy="64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/>
              <a:t>Anthony Black, Jack Jenkins, Cherie Parsons, Grant Swanson, </a:t>
            </a:r>
            <a:r>
              <a:rPr lang="en" sz="1400"/>
              <a:t>Christopher Whitney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Client/Mentor: Dr. Kyle Winfree</a:t>
            </a:r>
          </a:p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464100" y="3494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Architectural Overview(PC)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464100" y="1078275"/>
            <a:ext cx="3814500" cy="39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chemeClr val="dk1"/>
                </a:solidFill>
              </a:rPr>
              <a:t>Offload Data from Device</a:t>
            </a:r>
            <a:r>
              <a:rPr lang="en" sz="1600">
                <a:solidFill>
                  <a:schemeClr val="dk1"/>
                </a:solidFill>
              </a:rPr>
              <a:t> </a:t>
            </a:r>
          </a:p>
          <a:p>
            <a:pPr indent="-3302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600">
                <a:solidFill>
                  <a:schemeClr val="dk1"/>
                </a:solidFill>
              </a:rPr>
              <a:t>Reading data from device</a:t>
            </a:r>
          </a:p>
          <a:p>
            <a:pPr indent="-3302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600">
                <a:solidFill>
                  <a:schemeClr val="dk1"/>
                </a:solidFill>
              </a:rPr>
              <a:t>Raw data to CSV </a:t>
            </a: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verage"/>
            </a:pPr>
            <a:r>
              <a:rPr lang="en" sz="1600">
                <a:solidFill>
                  <a:schemeClr val="dk1"/>
                </a:solidFill>
              </a:rPr>
              <a:t>Configuration </a:t>
            </a: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600">
                <a:solidFill>
                  <a:schemeClr val="dk1"/>
                </a:solidFill>
              </a:rPr>
              <a:t>Loading from configuration file</a:t>
            </a: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600">
                <a:solidFill>
                  <a:schemeClr val="dk1"/>
                </a:solidFill>
              </a:rPr>
              <a:t>Saving to configuration file</a:t>
            </a: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600">
                <a:solidFill>
                  <a:schemeClr val="dk1"/>
                </a:solidFill>
              </a:rPr>
              <a:t>Setting configuration on device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 </a:t>
            </a: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" name="Shape 18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DR2_architectural_overview_pc.png"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725" y="1541450"/>
            <a:ext cx="4121999" cy="197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311700" y="209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Challenges and Resolutions</a:t>
            </a:r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259200" y="863550"/>
            <a:ext cx="4271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Big </a:t>
            </a:r>
            <a:r>
              <a:rPr lang="en">
                <a:solidFill>
                  <a:srgbClr val="FFFFFF"/>
                </a:solidFill>
              </a:rPr>
              <a:t>Challenges: 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400">
                <a:solidFill>
                  <a:srgbClr val="FFFFFF"/>
                </a:solidFill>
              </a:rPr>
              <a:t>Code Composer Studio(IDE)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Char char="-"/>
            </a:pPr>
            <a:r>
              <a:rPr lang="en">
                <a:solidFill>
                  <a:srgbClr val="FFFFFF"/>
                </a:solidFill>
              </a:rPr>
              <a:t>Debugging</a:t>
            </a:r>
          </a:p>
          <a:p>
            <a:pPr indent="-228600" lvl="2" marL="1371600" rtl="0">
              <a:spcBef>
                <a:spcPts val="0"/>
              </a:spcBef>
              <a:buClr>
                <a:srgbClr val="FFFFFF"/>
              </a:buClr>
              <a:buChar char="-"/>
            </a:pPr>
            <a:r>
              <a:rPr lang="en">
                <a:solidFill>
                  <a:srgbClr val="FFFFFF"/>
                </a:solidFill>
              </a:rPr>
              <a:t>Print statements </a:t>
            </a:r>
          </a:p>
          <a:p>
            <a:pPr indent="-228600" lvl="2" marL="1371600" rtl="0">
              <a:spcBef>
                <a:spcPts val="0"/>
              </a:spcBef>
              <a:buClr>
                <a:srgbClr val="FFFFFF"/>
              </a:buClr>
              <a:buChar char="-"/>
            </a:pPr>
            <a:r>
              <a:rPr lang="en">
                <a:solidFill>
                  <a:srgbClr val="FFFFFF"/>
                </a:solidFill>
              </a:rPr>
              <a:t>Break points 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Char char="-"/>
            </a:pPr>
            <a:r>
              <a:rPr lang="en">
                <a:solidFill>
                  <a:srgbClr val="FFFFFF"/>
                </a:solidFill>
              </a:rPr>
              <a:t>Understanding the stages in the build </a:t>
            </a:r>
            <a:r>
              <a:rPr lang="en">
                <a:solidFill>
                  <a:srgbClr val="FFFFFF"/>
                </a:solidFill>
              </a:rPr>
              <a:t>process</a:t>
            </a:r>
            <a:r>
              <a:rPr lang="en">
                <a:solidFill>
                  <a:srgbClr val="FFFFFF"/>
                </a:solidFill>
              </a:rPr>
              <a:t> 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400">
                <a:solidFill>
                  <a:srgbClr val="FFFFFF"/>
                </a:solidFill>
              </a:rPr>
              <a:t>Embedded Systems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Char char="-"/>
            </a:pPr>
            <a:r>
              <a:rPr lang="en">
                <a:solidFill>
                  <a:srgbClr val="FFFFFF"/>
                </a:solidFill>
              </a:rPr>
              <a:t>Learning curve for </a:t>
            </a:r>
            <a:r>
              <a:rPr lang="en">
                <a:solidFill>
                  <a:srgbClr val="FFFFFF"/>
                </a:solidFill>
              </a:rPr>
              <a:t>embedded</a:t>
            </a:r>
            <a:r>
              <a:rPr lang="en">
                <a:solidFill>
                  <a:srgbClr val="FFFFFF"/>
                </a:solidFill>
              </a:rPr>
              <a:t> systems 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Char char="-"/>
            </a:pPr>
            <a:r>
              <a:rPr lang="en">
                <a:solidFill>
                  <a:srgbClr val="FFFFFF"/>
                </a:solidFill>
              </a:rPr>
              <a:t>A</a:t>
            </a:r>
            <a:r>
              <a:rPr lang="en">
                <a:solidFill>
                  <a:srgbClr val="FFFFFF"/>
                </a:solidFill>
              </a:rPr>
              <a:t>cronyms</a:t>
            </a:r>
            <a:r>
              <a:rPr lang="en">
                <a:solidFill>
                  <a:srgbClr val="FFFFFF"/>
                </a:solidFill>
              </a:rPr>
              <a:t> (RTC,I2C,SPI,etc.)</a:t>
            </a:r>
          </a:p>
          <a:p>
            <a:pPr indent="-317500" lvl="0" marL="45720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400">
                <a:solidFill>
                  <a:srgbClr val="FFFFFF"/>
                </a:solidFill>
              </a:rPr>
              <a:t>Existing Code has minimal documentation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4672350" y="782325"/>
            <a:ext cx="43488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Resolution</a:t>
            </a:r>
            <a:r>
              <a:rPr lang="en">
                <a:solidFill>
                  <a:srgbClr val="FFFFFF"/>
                </a:solidFill>
              </a:rPr>
              <a:t>: 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400">
                <a:solidFill>
                  <a:srgbClr val="FFFFFF"/>
                </a:solidFill>
              </a:rPr>
              <a:t>Research</a:t>
            </a:r>
          </a:p>
          <a:p>
            <a:pPr indent="-317500" lvl="1" marL="9144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>
                <a:solidFill>
                  <a:srgbClr val="FFFFFF"/>
                </a:solidFill>
              </a:rPr>
              <a:t>Existing Documentation/Sample Code</a:t>
            </a:r>
          </a:p>
          <a:p>
            <a:pPr indent="-317500" lvl="1" marL="9144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400">
                <a:solidFill>
                  <a:srgbClr val="FFFFFF"/>
                </a:solidFill>
              </a:rPr>
              <a:t>Texas Instruments forums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Char char="-"/>
            </a:pPr>
            <a:r>
              <a:rPr lang="en">
                <a:solidFill>
                  <a:srgbClr val="FFFFFF"/>
                </a:solidFill>
              </a:rPr>
              <a:t>Embedded System Books</a:t>
            </a:r>
          </a:p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399" y="2417275"/>
            <a:ext cx="1434896" cy="22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9100" y="2417275"/>
            <a:ext cx="1683349" cy="2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228300" y="1844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Schedule</a:t>
            </a:r>
          </a:p>
        </p:txBody>
      </p:sp>
      <p:sp>
        <p:nvSpPr>
          <p:cNvPr id="206" name="Shape 20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cxnSp>
        <p:nvCxnSpPr>
          <p:cNvPr id="207" name="Shape 207"/>
          <p:cNvCxnSpPr/>
          <p:nvPr/>
        </p:nvCxnSpPr>
        <p:spPr>
          <a:xfrm>
            <a:off x="5959095" y="295950"/>
            <a:ext cx="0" cy="4551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b="0" l="0" r="68554" t="84128"/>
          <a:stretch/>
        </p:blipFill>
        <p:spPr>
          <a:xfrm>
            <a:off x="228307" y="2205209"/>
            <a:ext cx="1776424" cy="73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3840500" y="4663225"/>
            <a:ext cx="423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(</a:t>
            </a:r>
            <a:r>
              <a:rPr lang="en">
                <a:solidFill>
                  <a:srgbClr val="FFFFFF"/>
                </a:solidFill>
              </a:rPr>
              <a:t>Spring break not included)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375" y="436037"/>
            <a:ext cx="6395955" cy="4271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Shape 211"/>
          <p:cNvCxnSpPr/>
          <p:nvPr/>
        </p:nvCxnSpPr>
        <p:spPr>
          <a:xfrm>
            <a:off x="6045050" y="365400"/>
            <a:ext cx="0" cy="4412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311700" y="1152475"/>
            <a:ext cx="4131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KineTrax has the potential to benefit lots of areas: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Movement impairments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Prosthetic limbs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Sports medicine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Farm animals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4609500" y="1152475"/>
            <a:ext cx="4222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Lots of progress has been made: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800">
                <a:solidFill>
                  <a:schemeClr val="dk1"/>
                </a:solidFill>
              </a:rPr>
              <a:t>Device can sample sensors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800">
                <a:solidFill>
                  <a:schemeClr val="dk1"/>
                </a:solidFill>
              </a:rPr>
              <a:t>Device can get time from RTC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800">
                <a:solidFill>
                  <a:schemeClr val="dk1"/>
                </a:solidFill>
              </a:rPr>
              <a:t>Device can wirelessly communicate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800">
                <a:solidFill>
                  <a:schemeClr val="dk1"/>
                </a:solidFill>
              </a:rPr>
              <a:t>GUI reads raw serial data to CSV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800">
                <a:solidFill>
                  <a:schemeClr val="dk1"/>
                </a:solidFill>
              </a:rPr>
              <a:t>GUI loads configuration file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1800">
                <a:solidFill>
                  <a:schemeClr val="dk1"/>
                </a:solidFill>
              </a:rPr>
              <a:t>GUI can save configuration file</a:t>
            </a:r>
          </a:p>
        </p:txBody>
      </p:sp>
      <p:sp>
        <p:nvSpPr>
          <p:cNvPr id="219" name="Shape 2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http://evenamed.com/eyes-on-glasses/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/>
              <a:t>http://www.fabricatingandmetalworking.com/2015/02/waterjet-used-make-prosthetic-limb/</a:t>
            </a:r>
            <a:r>
              <a:rPr lang="en" sz="1400"/>
              <a:t>Winfree 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http://www.pcclassesonline.com/fitbit-charge-hr-vs-surge-review-and-tutorial/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http://www.operationward57.org/2011/03/new-bionic-prosthetic-for-lower-leg-amputees/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http://toughasia.com/blog/wearable-tech-vylyv-labs-smart-shorts-enable-men-to-strengthen-pelvic-floor-muscles/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https://www.amazon.com/Programming-Embedded-Systems-Development-Tools/dp/0596009836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solidFill>
                  <a:schemeClr val="hlink"/>
                </a:solidFill>
                <a:hlinkClick r:id="rId8"/>
              </a:rPr>
              <a:t>https://www.pearsonhighered.com/program/Gajski-Specification-and-Design-of-Embedded-Systems/PGM30685.html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/>
              <a:t>http://www.quintic.com/education/case_studies/Gait%20Analysis.html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Screen Shot 2016-12-08 at 8.39.25 AM.png"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11642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Diagram.png"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1226" y="152400"/>
            <a:ext cx="546878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037" y="491350"/>
            <a:ext cx="6903925" cy="41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850" y="235650"/>
            <a:ext cx="7008300" cy="46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302625" y="905837"/>
            <a:ext cx="4785000" cy="8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Records data (accelerometer) daily into 32GB (per month storage)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kinetrax.png"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400" y="1726062"/>
            <a:ext cx="3790950" cy="194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Shape 252"/>
          <p:cNvCxnSpPr/>
          <p:nvPr/>
        </p:nvCxnSpPr>
        <p:spPr>
          <a:xfrm>
            <a:off x="1677325" y="1654862"/>
            <a:ext cx="1002600" cy="44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3" name="Shape 253"/>
          <p:cNvCxnSpPr>
            <a:stCxn id="254" idx="0"/>
          </p:cNvCxnSpPr>
          <p:nvPr/>
        </p:nvCxnSpPr>
        <p:spPr>
          <a:xfrm rot="10800000">
            <a:off x="6183675" y="3079012"/>
            <a:ext cx="852600" cy="931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4" name="Shape 254"/>
          <p:cNvSpPr txBox="1"/>
          <p:nvPr/>
        </p:nvSpPr>
        <p:spPr>
          <a:xfrm>
            <a:off x="5415525" y="4010512"/>
            <a:ext cx="32415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Gets data from different parts of body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6572025" y="3218037"/>
            <a:ext cx="256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Radio antenna(communication to other KineTrax devices)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6689675" y="751962"/>
            <a:ext cx="1156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Tracks time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1340025" y="1865512"/>
            <a:ext cx="909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SD CARD</a:t>
            </a:r>
          </a:p>
        </p:txBody>
      </p:sp>
      <p:cxnSp>
        <p:nvCxnSpPr>
          <p:cNvPr id="258" name="Shape 258"/>
          <p:cNvCxnSpPr>
            <a:stCxn id="256" idx="2"/>
          </p:cNvCxnSpPr>
          <p:nvPr/>
        </p:nvCxnSpPr>
        <p:spPr>
          <a:xfrm flipH="1">
            <a:off x="5274725" y="1145562"/>
            <a:ext cx="1993200" cy="1052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9" name="Shape 259"/>
          <p:cNvSpPr txBox="1"/>
          <p:nvPr/>
        </p:nvSpPr>
        <p:spPr>
          <a:xfrm>
            <a:off x="6487549" y="1475112"/>
            <a:ext cx="29940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I2C(RTC protocol)</a:t>
            </a:r>
          </a:p>
        </p:txBody>
      </p:sp>
      <p:cxnSp>
        <p:nvCxnSpPr>
          <p:cNvPr id="260" name="Shape 260"/>
          <p:cNvCxnSpPr/>
          <p:nvPr/>
        </p:nvCxnSpPr>
        <p:spPr>
          <a:xfrm flipH="1" rot="10800000">
            <a:off x="3298125" y="2900862"/>
            <a:ext cx="1845600" cy="1339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61" name="Shape 261"/>
          <p:cNvSpPr txBox="1"/>
          <p:nvPr/>
        </p:nvSpPr>
        <p:spPr>
          <a:xfrm>
            <a:off x="1938800" y="4179137"/>
            <a:ext cx="5396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MSP430 CHIP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7987" y="638874"/>
            <a:ext cx="2645560" cy="175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690" y="478299"/>
            <a:ext cx="2645551" cy="176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7987" y="2568312"/>
            <a:ext cx="2645550" cy="199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712" y="2915012"/>
            <a:ext cx="2318125" cy="130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736" y="727150"/>
            <a:ext cx="2318125" cy="175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>
            <p:ph type="title"/>
          </p:nvPr>
        </p:nvSpPr>
        <p:spPr>
          <a:xfrm>
            <a:off x="224175" y="661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Domain Introduction</a:t>
            </a:r>
          </a:p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19" name="Shape 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2059" y="2347275"/>
            <a:ext cx="1770826" cy="252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Limitations of Current </a:t>
            </a:r>
            <a:r>
              <a:rPr lang="en"/>
              <a:t>Technologies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4325400" cy="35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Domain Problem - Current wearable devices</a:t>
            </a:r>
            <a:r>
              <a:rPr b="1" lang="en" sz="1600">
                <a:solidFill>
                  <a:srgbClr val="FFFFFF"/>
                </a:solidFill>
              </a:rPr>
              <a:t>: 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Unable to interface with other devices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No synchronization across a distributed network</a:t>
            </a:r>
          </a:p>
          <a:p>
            <a:pPr indent="-330200" lvl="0" marL="45720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Doesn't yield the resolution of measurements as other capturing systems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Project Specific Problem:</a:t>
            </a:r>
            <a:r>
              <a:rPr lang="en" sz="1600">
                <a:solidFill>
                  <a:srgbClr val="FFFFFF"/>
                </a:solidFill>
              </a:rPr>
              <a:t> </a:t>
            </a:r>
          </a:p>
          <a:p>
            <a:pPr indent="-330200" lvl="0" marL="45720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There is no software framework for the device </a:t>
            </a:r>
          </a:p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aphicFrame>
        <p:nvGraphicFramePr>
          <p:cNvPr id="127" name="Shape 127"/>
          <p:cNvGraphicFramePr/>
          <p:nvPr/>
        </p:nvGraphicFramePr>
        <p:xfrm>
          <a:off x="4637100" y="115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{194967B8-DAA8-449C-B2D9-400823050C4D}</a:tableStyleId>
              </a:tblPr>
              <a:tblGrid>
                <a:gridCol w="1178650"/>
                <a:gridCol w="1049550"/>
                <a:gridCol w="1114100"/>
                <a:gridCol w="1114100"/>
              </a:tblGrid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Fitbit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ActiGraph</a:t>
                      </a:r>
                    </a:p>
                  </a:txBody>
                  <a:tcPr marT="91425" marB="91425" marR="91425" marL="91425"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Vicon</a:t>
                      </a: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Interface w/ devices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Sync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Resolution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min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30-100 Hz</a:t>
                      </a:r>
                    </a:p>
                  </a:txBody>
                  <a:tcPr marT="91425" marB="91425" marR="91425" marL="91425"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100+ Hz</a:t>
                      </a: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Low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Expensive</a:t>
                      </a:r>
                    </a:p>
                  </a:txBody>
                  <a:tcPr marT="91425" marB="91425" marR="91425" marL="91425"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Expensive</a:t>
                      </a: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</a:tr>
            </a:tbl>
          </a:graphicData>
        </a:graphic>
      </p:graphicFrame>
      <p:sp>
        <p:nvSpPr>
          <p:cNvPr id="128" name="Shape 128"/>
          <p:cNvSpPr/>
          <p:nvPr/>
        </p:nvSpPr>
        <p:spPr>
          <a:xfrm>
            <a:off x="5987275" y="1714475"/>
            <a:ext cx="457800" cy="393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5987275" y="2261850"/>
            <a:ext cx="457800" cy="393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7154025" y="2261850"/>
            <a:ext cx="457800" cy="393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1" name="Shape 131"/>
          <p:cNvCxnSpPr/>
          <p:nvPr/>
        </p:nvCxnSpPr>
        <p:spPr>
          <a:xfrm flipH="1">
            <a:off x="8562750" y="1745225"/>
            <a:ext cx="368100" cy="3321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2" name="Shape 132"/>
          <p:cNvCxnSpPr/>
          <p:nvPr/>
        </p:nvCxnSpPr>
        <p:spPr>
          <a:xfrm rot="10800000">
            <a:off x="8437900" y="1849250"/>
            <a:ext cx="215400" cy="188400"/>
          </a:xfrm>
          <a:prstGeom prst="straightConnector1">
            <a:avLst/>
          </a:prstGeom>
          <a:noFill/>
          <a:ln cap="flat" cmpd="sng" w="1524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" name="Shape 133"/>
          <p:cNvCxnSpPr/>
          <p:nvPr/>
        </p:nvCxnSpPr>
        <p:spPr>
          <a:xfrm flipH="1">
            <a:off x="8562750" y="2292600"/>
            <a:ext cx="368100" cy="3321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" name="Shape 134"/>
          <p:cNvCxnSpPr/>
          <p:nvPr/>
        </p:nvCxnSpPr>
        <p:spPr>
          <a:xfrm rot="10800000">
            <a:off x="8437900" y="2396625"/>
            <a:ext cx="215400" cy="188400"/>
          </a:xfrm>
          <a:prstGeom prst="straightConnector1">
            <a:avLst/>
          </a:prstGeom>
          <a:noFill/>
          <a:ln cap="flat" cmpd="sng" w="1524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" name="Shape 135"/>
          <p:cNvCxnSpPr/>
          <p:nvPr/>
        </p:nvCxnSpPr>
        <p:spPr>
          <a:xfrm flipH="1">
            <a:off x="7319862" y="1745225"/>
            <a:ext cx="368100" cy="3321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" name="Shape 136"/>
          <p:cNvCxnSpPr/>
          <p:nvPr/>
        </p:nvCxnSpPr>
        <p:spPr>
          <a:xfrm rot="10800000">
            <a:off x="7195012" y="1849250"/>
            <a:ext cx="215400" cy="188400"/>
          </a:xfrm>
          <a:prstGeom prst="straightConnector1">
            <a:avLst/>
          </a:prstGeom>
          <a:noFill/>
          <a:ln cap="flat" cmpd="sng" w="1524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55375" y="4377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Problem Statement 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2111400"/>
            <a:ext cx="8520600" cy="92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Current wearable devices are unable to interface with other device and are unable to give the </a:t>
            </a:r>
            <a:r>
              <a:rPr lang="en"/>
              <a:t>necessary</a:t>
            </a:r>
            <a:r>
              <a:rPr lang="en"/>
              <a:t> resolution for gait </a:t>
            </a:r>
            <a:r>
              <a:rPr lang="en"/>
              <a:t>analysis in a community setting</a:t>
            </a:r>
            <a:r>
              <a:rPr lang="en"/>
              <a:t>. </a:t>
            </a:r>
          </a:p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Project </a:t>
            </a:r>
            <a:r>
              <a:rPr lang="en"/>
              <a:t>Introduction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1152475"/>
            <a:ext cx="4122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KineTrax Device: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Wearable device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Records full body kinematics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Position and rotation of limbs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Gait analysis 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Movement impairments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Physical impairments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b="1" lang="en" sz="1600">
                <a:solidFill>
                  <a:srgbClr val="FFFFFF"/>
                </a:solidFill>
              </a:rPr>
              <a:t>Prosthetic limbs</a:t>
            </a:r>
          </a:p>
          <a:p>
            <a: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Sports medicine</a:t>
            </a:r>
          </a:p>
        </p:txBody>
      </p:sp>
      <p:pic>
        <p:nvPicPr>
          <p:cNvPr descr="1212161352.jpg" id="150" name="Shape 150"/>
          <p:cNvPicPr preferRelativeResize="0"/>
          <p:nvPr/>
        </p:nvPicPr>
        <p:blipFill rotWithShape="1">
          <a:blip r:embed="rId3">
            <a:alphaModFix/>
          </a:blip>
          <a:srcRect b="20774" l="14787" r="18483" t="12872"/>
          <a:stretch/>
        </p:blipFill>
        <p:spPr>
          <a:xfrm>
            <a:off x="4031249" y="1210775"/>
            <a:ext cx="4866575" cy="272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Solution Overview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1700" y="1017725"/>
            <a:ext cx="4647300" cy="373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</a:rPr>
              <a:t>What the KineTrax offers: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400">
                <a:solidFill>
                  <a:srgbClr val="FFFFFF"/>
                </a:solidFill>
              </a:rPr>
              <a:t>Digital I/O ports 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400">
                <a:solidFill>
                  <a:srgbClr val="FFFFFF"/>
                </a:solidFill>
              </a:rPr>
              <a:t>Analog I/O ports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400">
                <a:solidFill>
                  <a:srgbClr val="FFFFFF"/>
                </a:solidFill>
              </a:rPr>
              <a:t>I2C bus, allowing 127 sensors/peripherals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</a:rPr>
              <a:t>Create software that allows: 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400">
                <a:solidFill>
                  <a:srgbClr val="FFFFFF"/>
                </a:solidFill>
              </a:rPr>
              <a:t>Time synchronization between devices (Embedded)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400">
                <a:solidFill>
                  <a:srgbClr val="FFFFFF"/>
                </a:solidFill>
              </a:rPr>
              <a:t>Recording of timestamped accelerometer/gyroscope data to SD card (Embedded)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400">
                <a:solidFill>
                  <a:srgbClr val="FFFFFF"/>
                </a:solidFill>
              </a:rPr>
              <a:t>Data offloading from SD cards (Embedded/PC)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400">
                <a:solidFill>
                  <a:srgbClr val="FFFFFF"/>
                </a:solidFill>
              </a:rPr>
              <a:t>Device configuration via processing language (PC)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</a:p>
          <a:p>
            <a:pPr lv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</a:p>
          <a:p>
            <a:pPr lv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950" y="1152474"/>
            <a:ext cx="4310649" cy="298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311687" y="3164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Implementation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Overview</a:t>
            </a:r>
          </a:p>
        </p:txBody>
      </p:sp>
      <p:sp>
        <p:nvSpPr>
          <p:cNvPr id="165" name="Shape 16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DR2_Implementation_overview.png"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41550"/>
            <a:ext cx="8839200" cy="2701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1970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Architectural Overview(Embedded)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11700" y="769750"/>
            <a:ext cx="4253100" cy="39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400">
                <a:solidFill>
                  <a:schemeClr val="dk1"/>
                </a:solidFill>
              </a:rPr>
              <a:t>Peripherals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Peripherals accessed through Inter-Integrated Circuit (I2C) and Universal Asynchronous Receiver/Transmitter (UART)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Key functions:</a:t>
            </a:r>
          </a:p>
          <a:p>
            <a:pPr indent="-304800" lvl="2" marL="13716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read()</a:t>
            </a:r>
          </a:p>
          <a:p>
            <a:pPr indent="-304800" lvl="2" marL="13716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write()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Wireless Communication 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Communication with other devices via 2.4 GHz Radio Frequency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Utilizes SimpliciTI Protocol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Key functions:</a:t>
            </a:r>
          </a:p>
          <a:p>
            <a:pPr indent="-304800" lvl="2" marL="13716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connect()</a:t>
            </a:r>
          </a:p>
          <a:p>
            <a:pPr indent="-304800" lvl="2" marL="13716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getMessage()</a:t>
            </a:r>
          </a:p>
          <a:p>
            <a:pPr indent="-304800" lvl="2" marL="13716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sendMessage()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Synchronization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Calculates offset between time from Real Time Clock and time received from wireless messages.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3" name="Shape 17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350" y="844212"/>
            <a:ext cx="3655099" cy="374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311700" y="1970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Architectural Overview(Embedded) (cont.)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311700" y="769750"/>
            <a:ext cx="4253100" cy="39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600">
                <a:solidFill>
                  <a:schemeClr val="dk1"/>
                </a:solidFill>
              </a:rPr>
              <a:t>Real-time Clock </a:t>
            </a:r>
          </a:p>
          <a:p>
            <a:pPr indent="-3048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Responsible for getting and setting time</a:t>
            </a:r>
          </a:p>
          <a:p>
            <a:pPr indent="-3048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Communicates via I2C and UART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Configuration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Sets peripheral addresses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Sets peripheral sample rates</a:t>
            </a:r>
          </a:p>
          <a:p>
            <a:pPr indent="-3048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200">
                <a:solidFill>
                  <a:srgbClr val="FFFFFF"/>
                </a:solidFill>
              </a:rPr>
              <a:t>Information assigned to variables for use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400">
                <a:solidFill>
                  <a:schemeClr val="dk1"/>
                </a:solidFill>
              </a:rPr>
              <a:t>Offload/Upload</a:t>
            </a:r>
          </a:p>
          <a:p>
            <a:pPr indent="-3048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Write configuration data to SD card from offload software</a:t>
            </a:r>
          </a:p>
          <a:p>
            <a:pPr indent="-3048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Send data from SD card to offload software</a:t>
            </a:r>
          </a:p>
          <a:p>
            <a:pPr indent="-3048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SD card accessed via OpenLog protocol</a:t>
            </a:r>
          </a:p>
          <a:p>
            <a:pPr indent="-3048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Serial communication used for offload software</a:t>
            </a:r>
          </a:p>
          <a:p>
            <a:pPr indent="-304800" lvl="1" marL="9144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Key functions:</a:t>
            </a:r>
          </a:p>
          <a:p>
            <a:pPr indent="-304800" lvl="2" marL="13716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checkForConnection()</a:t>
            </a:r>
          </a:p>
          <a:p>
            <a:pPr indent="-304800" lvl="2" marL="13716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sendInfo()</a:t>
            </a:r>
          </a:p>
          <a:p>
            <a:pPr indent="-304800" lvl="2" marL="137160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getInfo()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350" y="844212"/>
            <a:ext cx="3655099" cy="374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